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80" r:id="rId5"/>
    <p:sldId id="270" r:id="rId6"/>
    <p:sldId id="271" r:id="rId7"/>
    <p:sldId id="260" r:id="rId8"/>
    <p:sldId id="261" r:id="rId9"/>
    <p:sldId id="272" r:id="rId10"/>
    <p:sldId id="275" r:id="rId11"/>
    <p:sldId id="262" r:id="rId12"/>
    <p:sldId id="263" r:id="rId13"/>
    <p:sldId id="273" r:id="rId14"/>
    <p:sldId id="276" r:id="rId15"/>
    <p:sldId id="282" r:id="rId16"/>
    <p:sldId id="277" r:id="rId17"/>
    <p:sldId id="264" r:id="rId18"/>
    <p:sldId id="274" r:id="rId19"/>
    <p:sldId id="279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 autoAdjust="0"/>
    <p:restoredTop sz="88626" autoAdjust="0"/>
  </p:normalViewPr>
  <p:slideViewPr>
    <p:cSldViewPr snapToGrid="0">
      <p:cViewPr>
        <p:scale>
          <a:sx n="139" d="100"/>
          <a:sy n="139" d="100"/>
        </p:scale>
        <p:origin x="-1088" y="-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81626-E775-438C-9128-ECC485B6B043}" type="datetimeFigureOut">
              <a:rPr lang="zh-CN" altLang="en-US" smtClean="0"/>
              <a:pPr/>
              <a:t>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8408-9EBE-4C9D-B833-9306E2CD9B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67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F8408-9EBE-4C9D-B833-9306E2CD9B0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0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直角三角形 24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直角三角形 23"/>
          <p:cNvSpPr/>
          <p:nvPr userDrawn="1"/>
        </p:nvSpPr>
        <p:spPr>
          <a:xfrm>
            <a:off x="0" y="247402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直角三角形 22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直角三角形 2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7606725" cy="27123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1" y="-6785"/>
            <a:ext cx="9698736" cy="270052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70" y="4170746"/>
            <a:ext cx="7589520" cy="26944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553224" y="4172462"/>
            <a:ext cx="9698736" cy="27005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33008" y="2699658"/>
            <a:ext cx="8790087" cy="1031150"/>
          </a:xfrm>
        </p:spPr>
        <p:txBody>
          <a:bodyPr anchor="b">
            <a:normAutofit/>
          </a:bodyPr>
          <a:lstStyle>
            <a:lvl1pPr algn="l">
              <a:defRPr sz="58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33008" y="3730808"/>
            <a:ext cx="8790087" cy="54074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493475" y="2791099"/>
            <a:ext cx="226470" cy="13827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9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728" y="0"/>
            <a:ext cx="11470342" cy="12239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728" y="1638207"/>
            <a:ext cx="11470342" cy="4351338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3050" y="6546849"/>
            <a:ext cx="1758950" cy="3111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5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2493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492487"/>
            <a:ext cx="10515600" cy="159716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3050" y="6546849"/>
            <a:ext cx="1758950" cy="3111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48250C64-E303-4C80-AA4C-434159AB3B1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8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728" y="0"/>
            <a:ext cx="11456896" cy="12239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2728" y="1638206"/>
            <a:ext cx="5494976" cy="4351338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5026" y="1632696"/>
            <a:ext cx="5524598" cy="4351338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433050" y="6546850"/>
            <a:ext cx="1758950" cy="311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4C707C31-1ACC-4DC0-9403-BBD0B6ABBD07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6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728" y="0"/>
            <a:ext cx="11456896" cy="12239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2727" y="1252537"/>
            <a:ext cx="5481724" cy="823912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28522" y="1252537"/>
            <a:ext cx="5551102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3"/>
          </p:nvPr>
        </p:nvSpPr>
        <p:spPr>
          <a:xfrm>
            <a:off x="322728" y="2273815"/>
            <a:ext cx="5494976" cy="3684588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sz="half" idx="14"/>
          </p:nvPr>
        </p:nvSpPr>
        <p:spPr>
          <a:xfrm>
            <a:off x="6228522" y="2273815"/>
            <a:ext cx="5551102" cy="3684588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3050" y="6546849"/>
            <a:ext cx="1758950" cy="3111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9F377EF6-75DE-41F7-A2C5-A5D54534F8AA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0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7" name="矩形 6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727" y="0"/>
            <a:ext cx="11470343" cy="12239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433050" y="6546850"/>
            <a:ext cx="1758950" cy="311150"/>
          </a:xfrm>
        </p:spPr>
        <p:txBody>
          <a:bodyPr/>
          <a:lstStyle>
            <a:lvl1pPr>
              <a:defRPr lang="zh-CN" altLang="en-US" sz="1200" kern="120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altLang="zh-CN" dirty="0" smtClean="0"/>
              <a:t>Page </a:t>
            </a:r>
            <a:fld id="{12B5C9A4-DF40-4C20-BCFD-72076B3132F8}" type="slidenum">
              <a:rPr lang="en-US" altLang="zh-CN" smtClean="0"/>
              <a:pPr algn="ctr"/>
              <a:t>‹#›</a:t>
            </a:fld>
            <a:endParaRPr 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481920AA-5E2C-4790-9782-FD9D2BDC8F84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36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3050" y="6546849"/>
            <a:ext cx="1758950" cy="3111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BE619FFC-750C-4ECC-829B-8790177078DD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68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433050" y="6546850"/>
            <a:ext cx="1758950" cy="3111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0"/>
            <a:ext cx="322729" cy="1223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727" y="0"/>
            <a:ext cx="11458455" cy="12239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2726" y="1680508"/>
            <a:ext cx="11458455" cy="4351338"/>
          </a:xfrm>
        </p:spPr>
        <p:txBody>
          <a:bodyPr vert="eaVert"/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  <a:lvl2pPr>
              <a:lnSpc>
                <a:spcPct val="100000"/>
              </a:lnSpc>
              <a:buClr>
                <a:schemeClr val="accent1"/>
              </a:buClr>
              <a:defRPr/>
            </a:lvl2pPr>
            <a:lvl3pPr>
              <a:lnSpc>
                <a:spcPct val="100000"/>
              </a:lnSpc>
              <a:buClr>
                <a:schemeClr val="accent4"/>
              </a:buClr>
              <a:defRPr/>
            </a:lvl3pPr>
            <a:lvl4pPr>
              <a:lnSpc>
                <a:spcPct val="100000"/>
              </a:lnSpc>
              <a:buClr>
                <a:schemeClr val="accent2"/>
              </a:buClr>
              <a:defRPr/>
            </a:lvl4pPr>
            <a:lvl5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00499" y="6546850"/>
            <a:ext cx="4114800" cy="308584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3050" y="6546849"/>
            <a:ext cx="1758950" cy="3111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322728" y="6561840"/>
            <a:ext cx="2743200" cy="293594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fld id="{FA83306D-7AB8-452F-8DBD-7F6782BDEA3F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02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47081"/>
            <a:ext cx="10515600" cy="122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57FD1-A292-40C0-8218-24F7FEB455E4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北京大学信息科学技术学院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94850" y="6356350"/>
            <a:ext cx="175895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 smtClean="0"/>
              <a:t>Page </a:t>
            </a:r>
            <a:fld id="{12B5C9A4-DF40-4C20-BCFD-72076B3132F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6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BlueBell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33008" y="3730808"/>
            <a:ext cx="8790087" cy="1936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+mj-lt"/>
                <a:ea typeface="+mj-ea"/>
              </a:rPr>
              <a:t>天气</a:t>
            </a:r>
            <a:r>
              <a:rPr lang="zh-CN" altLang="en-US" dirty="0" smtClean="0">
                <a:latin typeface="+mj-lt"/>
                <a:ea typeface="+mj-ea"/>
              </a:rPr>
              <a:t>风铃草 </a:t>
            </a:r>
            <a:r>
              <a:rPr lang="en-US" altLang="zh-CN" dirty="0" smtClean="0">
                <a:latin typeface="+mj-lt"/>
                <a:ea typeface="+mj-ea"/>
              </a:rPr>
              <a:t>|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  <a:r>
              <a:rPr lang="en-US" altLang="zh-CN" dirty="0" smtClean="0">
                <a:latin typeface="+mj-lt"/>
                <a:ea typeface="+mj-ea"/>
              </a:rPr>
              <a:t>AQI</a:t>
            </a:r>
            <a:r>
              <a:rPr lang="zh-CN" altLang="en-US" dirty="0" smtClean="0">
                <a:latin typeface="+mj-lt"/>
                <a:ea typeface="+mj-ea"/>
              </a:rPr>
              <a:t> </a:t>
            </a:r>
            <a:r>
              <a:rPr lang="en-US" altLang="zh-CN" dirty="0" smtClean="0">
                <a:latin typeface="+mj-lt"/>
                <a:ea typeface="+mj-ea"/>
              </a:rPr>
              <a:t>Maps</a:t>
            </a:r>
            <a:endParaRPr lang="zh-CN" altLang="en-US" dirty="0" smtClean="0">
              <a:latin typeface="+mj-lt"/>
              <a:ea typeface="+mj-ea"/>
            </a:endParaRPr>
          </a:p>
          <a:p>
            <a:pPr>
              <a:lnSpc>
                <a:spcPct val="100000"/>
              </a:lnSpc>
            </a:pPr>
            <a:endParaRPr lang="zh-CN" altLang="en-US" dirty="0">
              <a:latin typeface="+mj-lt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latin typeface="+mj-lt"/>
                <a:ea typeface="+mj-ea"/>
              </a:rPr>
              <a:t>樊乃嘉、林心宜、徐辰曦</a:t>
            </a:r>
          </a:p>
          <a:p>
            <a:pPr>
              <a:lnSpc>
                <a:spcPct val="100000"/>
              </a:lnSpc>
            </a:pPr>
            <a:r>
              <a:rPr lang="en-US" altLang="zh-CN" sz="2000" dirty="0" smtClean="0">
                <a:latin typeface="+mj-lt"/>
                <a:ea typeface="+mj-ea"/>
              </a:rPr>
              <a:t>2017-06-05</a:t>
            </a:r>
            <a:endParaRPr lang="zh-CN" altLang="en-US" sz="2000" dirty="0">
              <a:latin typeface="+mj-lt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7184" y="4230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6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系统框图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后端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933A-D74E-402F-8E64-2913DF22F1A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" name="图片 6" descr="C:\Users\kelly\Downloads\Untitled 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8" y="1376932"/>
            <a:ext cx="4364012" cy="4329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AFA8C-95CC-4559-925B-07F7FF605095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0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</a:p>
          <a:p>
            <a:pPr lvl="1"/>
            <a:r>
              <a:rPr lang="zh-CN" altLang="en-US" dirty="0" smtClean="0"/>
              <a:t>爬虫获取样本数据</a:t>
            </a:r>
          </a:p>
          <a:p>
            <a:pPr lvl="1"/>
            <a:r>
              <a:rPr lang="zh-CN" altLang="en-US" dirty="0" smtClean="0"/>
              <a:t>利用开放图像识别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完成样本过滤</a:t>
            </a:r>
          </a:p>
          <a:p>
            <a:pPr lvl="1"/>
            <a:r>
              <a:rPr lang="zh-CN" altLang="en-US" dirty="0" smtClean="0"/>
              <a:t>利用神经网络构造图片分类器</a:t>
            </a:r>
          </a:p>
          <a:p>
            <a:r>
              <a:rPr lang="zh-CN" altLang="en-US" dirty="0" smtClean="0"/>
              <a:t>交互设计</a:t>
            </a:r>
          </a:p>
          <a:p>
            <a:pPr lvl="1"/>
            <a:r>
              <a:rPr lang="zh-CN" altLang="en-US" dirty="0" smtClean="0"/>
              <a:t>利用百度地图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实现历史数据展示</a:t>
            </a:r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请求实现前端与后台的通信</a:t>
            </a:r>
            <a:br>
              <a:rPr lang="zh-CN" altLang="en-US" dirty="0" smtClean="0"/>
            </a:br>
            <a:r>
              <a:rPr lang="zh-CN" altLang="en-US" dirty="0" smtClean="0"/>
              <a:t>实现即时图片分析和历史数据查询</a:t>
            </a:r>
          </a:p>
          <a:p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AF37-05A5-4B61-A85B-D7C7A0938069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1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 smtClean="0"/>
              <a:t>样本数据获取</a:t>
            </a:r>
          </a:p>
          <a:p>
            <a:pPr lvl="1"/>
            <a:r>
              <a:rPr lang="zh-CN" altLang="en-US" dirty="0" smtClean="0"/>
              <a:t>通过墨迹天气爬取时景图片</a:t>
            </a:r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face++</a:t>
            </a:r>
            <a:r>
              <a:rPr lang="zh-CN" altLang="en-US" dirty="0" smtClean="0"/>
              <a:t>场景与物体识别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，获取图片标签，通过标签筛选图片</a:t>
            </a:r>
          </a:p>
          <a:p>
            <a:pPr lvl="1"/>
            <a:r>
              <a:rPr lang="zh-CN" altLang="en-US" dirty="0" smtClean="0"/>
              <a:t>爬取</a:t>
            </a:r>
            <a:r>
              <a:rPr lang="en-US" altLang="zh-CN" dirty="0" smtClean="0"/>
              <a:t>PM2.5</a:t>
            </a:r>
            <a:r>
              <a:rPr lang="zh-CN" altLang="en-US" dirty="0" smtClean="0"/>
              <a:t>历史数据网站的历史数据</a:t>
            </a:r>
          </a:p>
          <a:p>
            <a:pPr lvl="1"/>
            <a:r>
              <a:rPr lang="zh-CN" altLang="en-US" dirty="0" smtClean="0"/>
              <a:t>根据图片标记的时间、坐标，获取数据库中对应的空气质量指数</a:t>
            </a:r>
          </a:p>
          <a:p>
            <a:pPr lvl="1"/>
            <a:r>
              <a:rPr lang="zh-CN" altLang="en-US" dirty="0" smtClean="0"/>
              <a:t>根据图片</a:t>
            </a:r>
            <a:r>
              <a:rPr lang="en-US" altLang="zh-CN" dirty="0" err="1" smtClean="0"/>
              <a:t>aqi</a:t>
            </a:r>
            <a:r>
              <a:rPr lang="zh-CN" altLang="en-US" dirty="0" smtClean="0"/>
              <a:t>所处区间，将其划分为对应的六个</a:t>
            </a:r>
            <a:r>
              <a:rPr lang="en-US" altLang="zh-CN" dirty="0" err="1" smtClean="0"/>
              <a:t>aqi</a:t>
            </a:r>
            <a:r>
              <a:rPr lang="zh-CN" altLang="en-US" dirty="0" smtClean="0"/>
              <a:t>等级。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933A-D74E-402F-8E64-2913DF22F1A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01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728" y="1638207"/>
            <a:ext cx="11470342" cy="1836513"/>
          </a:xfrm>
        </p:spPr>
        <p:txBody>
          <a:bodyPr anchor="ctr"/>
          <a:lstStyle/>
          <a:p>
            <a:r>
              <a:rPr kumimoji="1" lang="zh-CN" altLang="en-US" dirty="0" smtClean="0"/>
              <a:t>训练模型（一）</a:t>
            </a:r>
          </a:p>
          <a:p>
            <a:pPr lvl="1"/>
            <a:r>
              <a:rPr kumimoji="1" lang="zh-CN" altLang="en-US" dirty="0" smtClean="0"/>
              <a:t>用训练好的深度学习网络模型，提取图片</a:t>
            </a:r>
            <a:r>
              <a:rPr kumimoji="1" lang="en-US" altLang="zh-CN" dirty="0" err="1" smtClean="0"/>
              <a:t>AlexNet</a:t>
            </a:r>
            <a:r>
              <a:rPr kumimoji="1" lang="zh-CN" altLang="en-US" dirty="0" smtClean="0"/>
              <a:t>特征</a:t>
            </a:r>
          </a:p>
          <a:p>
            <a:pPr lvl="1"/>
            <a:r>
              <a:rPr kumimoji="1" lang="zh-CN" altLang="en-US" dirty="0" smtClean="0"/>
              <a:t>最小化交叉熵方法训练全连接层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3474720"/>
            <a:ext cx="7608298" cy="24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728" y="1223963"/>
            <a:ext cx="5046106" cy="3687671"/>
          </a:xfrm>
        </p:spPr>
        <p:txBody>
          <a:bodyPr anchor="ctr">
            <a:normAutofit/>
          </a:bodyPr>
          <a:lstStyle/>
          <a:p>
            <a:r>
              <a:rPr kumimoji="1" lang="zh-CN" altLang="en-US" dirty="0" smtClean="0"/>
              <a:t>训练模型（二）</a:t>
            </a:r>
          </a:p>
          <a:p>
            <a:pPr lvl="1"/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(R,G,B)</a:t>
            </a:r>
            <a:r>
              <a:rPr kumimoji="1" lang="zh-CN" altLang="en-US" dirty="0" smtClean="0"/>
              <a:t>平均值做特征</a:t>
            </a:r>
          </a:p>
          <a:p>
            <a:pPr lvl="2"/>
            <a:r>
              <a:rPr kumimoji="1" lang="zh-CN" altLang="en-US" dirty="0" smtClean="0"/>
              <a:t>根据极差去除非天空区域</a:t>
            </a:r>
          </a:p>
          <a:p>
            <a:pPr lvl="2"/>
            <a:r>
              <a:rPr kumimoji="1" lang="zh-CN" altLang="en-US" dirty="0" smtClean="0"/>
              <a:t>取剩余区域的</a:t>
            </a:r>
            <a:r>
              <a:rPr kumimoji="1" lang="en-US" altLang="zh-CN" dirty="0" smtClean="0"/>
              <a:t>RGB</a:t>
            </a:r>
            <a:r>
              <a:rPr kumimoji="1" lang="zh-CN" altLang="en-US" dirty="0" smtClean="0"/>
              <a:t>值的平均值作为图片特征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最小化交叉熵方法训练全连接层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110" y="1223963"/>
            <a:ext cx="55149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前端设计与后端对接</a:t>
            </a:r>
          </a:p>
          <a:p>
            <a:pPr lvl="1"/>
            <a:r>
              <a:rPr kumimoji="1" lang="zh-CN" altLang="en-US" dirty="0" smtClean="0"/>
              <a:t>完成前端布局</a:t>
            </a:r>
          </a:p>
          <a:p>
            <a:pPr lvl="1"/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请求，实现与后端通信</a:t>
            </a:r>
          </a:p>
          <a:p>
            <a:pPr lvl="1"/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请求都是异步的，需要做线程间同步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8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2109C-026E-4A33-9327-99053A1340E5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4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结果分析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5" y="4371113"/>
            <a:ext cx="3750959" cy="986454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1DA6-BD71-4154-9D0C-99DC9480586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b="8539"/>
          <a:stretch/>
        </p:blipFill>
        <p:spPr>
          <a:xfrm>
            <a:off x="5276295" y="5604092"/>
            <a:ext cx="3331028" cy="325507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22728" y="2209940"/>
            <a:ext cx="3529178" cy="1395861"/>
            <a:chOff x="5784639" y="346022"/>
            <a:chExt cx="3529178" cy="1395861"/>
          </a:xfrm>
        </p:grpSpPr>
        <p:pic>
          <p:nvPicPr>
            <p:cNvPr id="7" name="图片 6"/>
            <p:cNvPicPr/>
            <p:nvPr/>
          </p:nvPicPr>
          <p:blipFill rotWithShape="1">
            <a:blip r:embed="rId4"/>
            <a:srcRect l="86" t="87231"/>
            <a:stretch/>
          </p:blipFill>
          <p:spPr>
            <a:xfrm>
              <a:off x="5784639" y="759117"/>
              <a:ext cx="3529178" cy="98276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784639" y="346022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模型一</a:t>
              </a: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276295" y="237774"/>
            <a:ext cx="23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模型二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51" y="545702"/>
            <a:ext cx="5299449" cy="39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结果分析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10" name="图片 9" descr="C:\Users\kelly\AppData\Local\Temp\WeChat Files\38372395790055978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14" y="1491686"/>
            <a:ext cx="2231287" cy="376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kelly\AppData\Local\Temp\WeChat Files\977560118645061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40" y="1491686"/>
            <a:ext cx="2204466" cy="376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C:\Users\kelly\AppData\Local\Temp\WeChat Files\32779500059805664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645" y="1491686"/>
            <a:ext cx="2159019" cy="376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BlueBell-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978"/>
          <a:stretch/>
        </p:blipFill>
        <p:spPr>
          <a:xfrm>
            <a:off x="549035" y="1491686"/>
            <a:ext cx="2181640" cy="39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4520" y="1223963"/>
            <a:ext cx="11470342" cy="5036456"/>
          </a:xfrm>
        </p:spPr>
        <p:txBody>
          <a:bodyPr numCol="2">
            <a:normAutofit/>
          </a:bodyPr>
          <a:lstStyle/>
          <a:p>
            <a:r>
              <a:rPr lang="zh-CN" altLang="en-US" dirty="0" smtClean="0"/>
              <a:t>背景意义</a:t>
            </a:r>
            <a:endParaRPr lang="en-US" altLang="zh-CN" dirty="0" smtClean="0"/>
          </a:p>
          <a:p>
            <a:pPr lvl="1"/>
            <a:r>
              <a:rPr lang="zh-CN" altLang="en-US" dirty="0"/>
              <a:t>已有工作</a:t>
            </a:r>
            <a:endParaRPr lang="en-US" altLang="zh-CN" dirty="0"/>
          </a:p>
          <a:p>
            <a:pPr lvl="1"/>
            <a:r>
              <a:rPr lang="zh-CN" altLang="en-US" dirty="0"/>
              <a:t>存在问题</a:t>
            </a:r>
            <a:endParaRPr lang="en-US" altLang="zh-CN" dirty="0"/>
          </a:p>
          <a:p>
            <a:pPr lvl="1"/>
            <a:r>
              <a:rPr lang="zh-CN" altLang="en-US" dirty="0" smtClean="0"/>
              <a:t>工作内容</a:t>
            </a:r>
            <a:endParaRPr lang="en-US" altLang="zh-CN" dirty="0"/>
          </a:p>
          <a:p>
            <a:pPr lvl="1"/>
            <a:r>
              <a:rPr lang="zh-CN" altLang="en-US" dirty="0" smtClean="0"/>
              <a:t>技术挑战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实验原理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系统框图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技术方案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实验步骤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结果分析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工作总结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034A-6253-44A9-9D8B-24737C99E63F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9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工作总结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E8B-5870-4A34-B91D-43C5F1EBD2BA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5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我们挺棒的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瓶颈：没有合适的数据集</a:t>
            </a:r>
            <a:endParaRPr lang="en-US" altLang="zh-CN" dirty="0" smtClean="0"/>
          </a:p>
          <a:p>
            <a:r>
              <a:rPr lang="zh-CN" altLang="en-US" dirty="0" smtClean="0"/>
              <a:t>设想：在有限的数据情况下，考虑更有效的特征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E04F-FCF9-4134-9F76-3A94D1E3B339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1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Thank you for your attention</a:t>
            </a:r>
            <a:r>
              <a:rPr lang="zh-CN" altLang="en-US" sz="4800" dirty="0" smtClean="0"/>
              <a:t>！</a:t>
            </a:r>
            <a:endParaRPr lang="zh-CN" altLang="en-US" sz="4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小组成员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4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背景意义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9288-112E-4487-91C6-8B42E2746CDF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9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已有工作</a:t>
            </a:r>
          </a:p>
          <a:p>
            <a:pPr lvl="1"/>
            <a:r>
              <a:rPr kumimoji="1" lang="zh-CN" altLang="en-US" dirty="0" smtClean="0"/>
              <a:t>天气预报＋</a:t>
            </a:r>
            <a:r>
              <a:rPr kumimoji="1" lang="en-US" altLang="zh-CN" dirty="0" smtClean="0"/>
              <a:t>AQI</a:t>
            </a:r>
            <a:r>
              <a:rPr kumimoji="1" lang="zh-CN" altLang="en-US" dirty="0" smtClean="0"/>
              <a:t>＋时景分享</a:t>
            </a:r>
          </a:p>
          <a:p>
            <a:pPr lvl="2"/>
            <a:r>
              <a:rPr kumimoji="1" lang="zh-CN" altLang="en-US" dirty="0" smtClean="0"/>
              <a:t>墨迹天气，中国天气网</a:t>
            </a:r>
          </a:p>
          <a:p>
            <a:pPr lvl="1"/>
            <a:r>
              <a:rPr kumimoji="1" lang="en-US" altLang="zh-CN" dirty="0" smtClean="0"/>
              <a:t>AQI</a:t>
            </a:r>
            <a:r>
              <a:rPr kumimoji="1" lang="zh-CN" altLang="en-US" dirty="0" smtClean="0"/>
              <a:t>实时查询网站</a:t>
            </a:r>
          </a:p>
          <a:p>
            <a:pPr lvl="2"/>
            <a:r>
              <a:rPr kumimoji="1" lang="en-US" altLang="zh-CN" dirty="0" smtClean="0"/>
              <a:t>AQICN</a:t>
            </a:r>
            <a:r>
              <a:rPr kumimoji="1" lang="zh-CN" altLang="en-US" dirty="0" smtClean="0"/>
              <a:t>，中国天气网，</a:t>
            </a:r>
            <a:r>
              <a:rPr kumimoji="1" lang="en-US" altLang="zh-CN" dirty="0" smtClean="0"/>
              <a:t>PM2.5</a:t>
            </a:r>
            <a:r>
              <a:rPr kumimoji="1" lang="zh-CN" altLang="en-US" dirty="0" smtClean="0"/>
              <a:t>监测网</a:t>
            </a:r>
          </a:p>
          <a:p>
            <a:r>
              <a:rPr kumimoji="1" lang="zh-CN" altLang="en-US" dirty="0" smtClean="0"/>
              <a:t>存在问题</a:t>
            </a:r>
          </a:p>
          <a:p>
            <a:pPr lvl="1"/>
            <a:r>
              <a:rPr kumimoji="1" lang="zh-CN" altLang="en-US" dirty="0" smtClean="0"/>
              <a:t>实时性，网站数据更新不及时</a:t>
            </a:r>
          </a:p>
          <a:p>
            <a:pPr lvl="1"/>
            <a:r>
              <a:rPr kumimoji="1" lang="zh-CN" altLang="en-US" dirty="0" smtClean="0"/>
              <a:t>同一地区内差异大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943C-CE70-43F3-9228-8C5D2BD443CC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8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 smtClean="0"/>
              <a:t>天空图片分析</a:t>
            </a:r>
          </a:p>
          <a:p>
            <a:pPr lvl="1"/>
            <a:r>
              <a:rPr lang="zh-CN" altLang="en-US" dirty="0" smtClean="0"/>
              <a:t>上传图片，判断</a:t>
            </a:r>
            <a:r>
              <a:rPr lang="en-US" altLang="zh-CN" dirty="0" err="1" smtClean="0"/>
              <a:t>aqi</a:t>
            </a:r>
            <a:r>
              <a:rPr lang="zh-CN" altLang="en-US" dirty="0" smtClean="0"/>
              <a:t>，实时性高，定位精准</a:t>
            </a:r>
          </a:p>
          <a:p>
            <a:r>
              <a:rPr lang="zh-CN" altLang="en-US" dirty="0" smtClean="0"/>
              <a:t>历史分析结果展示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err="1" smtClean="0"/>
              <a:t>aqi</a:t>
            </a:r>
            <a:r>
              <a:rPr lang="zh-CN" altLang="en-US" dirty="0" smtClean="0"/>
              <a:t>以地图形式显示，点击不同坐标点</a:t>
            </a:r>
            <a:br>
              <a:rPr lang="zh-CN" altLang="en-US" dirty="0" smtClean="0"/>
            </a:br>
            <a:r>
              <a:rPr lang="zh-CN" altLang="en-US" dirty="0" smtClean="0"/>
              <a:t>返回此地上传的时景和</a:t>
            </a:r>
            <a:r>
              <a:rPr lang="en-US" altLang="zh-CN" dirty="0" err="1" smtClean="0"/>
              <a:t>aqi</a:t>
            </a:r>
            <a:r>
              <a:rPr lang="zh-CN" altLang="en-US" dirty="0" smtClean="0"/>
              <a:t>指数</a:t>
            </a:r>
          </a:p>
          <a:p>
            <a:r>
              <a:rPr lang="zh-CN" altLang="en-US" dirty="0" smtClean="0"/>
              <a:t>将功能包装成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系统的</a:t>
            </a:r>
            <a:r>
              <a:rPr lang="en-US" altLang="zh-CN" dirty="0" smtClean="0"/>
              <a:t>App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9BF89-2D83-489C-B2EF-7F6A255B95F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3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zh-CN" altLang="en-US" dirty="0" smtClean="0"/>
              <a:t>样本偏斜，不同类别样本数量差异大</a:t>
            </a:r>
          </a:p>
          <a:p>
            <a:r>
              <a:rPr lang="zh-CN" altLang="en-US" dirty="0" smtClean="0"/>
              <a:t>图片质量差，可用比例低</a:t>
            </a:r>
          </a:p>
          <a:p>
            <a:r>
              <a:rPr lang="zh-CN" altLang="en-US" dirty="0" smtClean="0"/>
              <a:t>多因素混淆空气质量判断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9BF89-2D83-489C-B2EF-7F6A255B95F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6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142F-269E-434F-A74D-7FEDF15886AF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7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前端</a:t>
            </a:r>
          </a:p>
          <a:p>
            <a:pPr lvl="1"/>
            <a:r>
              <a:rPr lang="en-US" altLang="zh-CN" dirty="0" err="1" smtClean="0"/>
              <a:t>Xcode</a:t>
            </a:r>
            <a:r>
              <a:rPr lang="zh-CN" altLang="en-US" dirty="0" smtClean="0"/>
              <a:t> </a:t>
            </a:r>
            <a:r>
              <a:rPr lang="de-DE" altLang="zh-CN" dirty="0" smtClean="0"/>
              <a:t>8.3.2 </a:t>
            </a:r>
            <a:endParaRPr lang="zh-CN" altLang="en-US" dirty="0" smtClean="0"/>
          </a:p>
          <a:p>
            <a:r>
              <a:rPr lang="zh-CN" altLang="en-US" dirty="0" smtClean="0"/>
              <a:t>后端</a:t>
            </a:r>
          </a:p>
          <a:p>
            <a:pPr lvl="1"/>
            <a:r>
              <a:rPr lang="en-US" altLang="zh-CN" dirty="0" smtClean="0"/>
              <a:t>Ubuntu</a:t>
            </a:r>
            <a:r>
              <a:rPr lang="zh-CN" altLang="en-US" dirty="0" smtClean="0"/>
              <a:t> </a:t>
            </a:r>
            <a:r>
              <a:rPr lang="en-US" altLang="zh-CN" dirty="0" smtClean="0"/>
              <a:t>14.04.4</a:t>
            </a:r>
            <a:r>
              <a:rPr lang="zh-CN" altLang="en-US" dirty="0" smtClean="0"/>
              <a:t> </a:t>
            </a:r>
            <a:r>
              <a:rPr lang="en-US" altLang="zh-CN" dirty="0" smtClean="0"/>
              <a:t>LTS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2.7.6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Apache</a:t>
            </a:r>
            <a:r>
              <a:rPr lang="zh-CN" altLang="en-US" dirty="0" smtClean="0"/>
              <a:t> </a:t>
            </a:r>
            <a:r>
              <a:rPr lang="en-US" altLang="zh-CN" dirty="0" smtClean="0"/>
              <a:t>2.4.7</a:t>
            </a:r>
            <a:r>
              <a:rPr lang="zh-CN" altLang="en-US" dirty="0" smtClean="0"/>
              <a:t>／（</a:t>
            </a:r>
            <a:r>
              <a:rPr lang="en-US" altLang="zh-CN" dirty="0" smtClean="0"/>
              <a:t>Ubuntu</a:t>
            </a:r>
            <a:r>
              <a:rPr lang="zh-CN" altLang="en-US" dirty="0" smtClean="0"/>
              <a:t>）</a:t>
            </a:r>
          </a:p>
          <a:p>
            <a:pPr lvl="1"/>
            <a:r>
              <a:rPr lang="en-US" altLang="zh-CN" dirty="0" err="1" smtClean="0"/>
              <a:t>Django</a:t>
            </a:r>
            <a:r>
              <a:rPr lang="zh-CN" altLang="en-US" dirty="0" smtClean="0"/>
              <a:t> </a:t>
            </a:r>
            <a:r>
              <a:rPr lang="en-US" altLang="zh-CN" dirty="0" smtClean="0"/>
              <a:t>1.11.0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1.1.0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933A-D74E-402F-8E64-2913DF22F1A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7" y="1316239"/>
            <a:ext cx="8404964" cy="4716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系统框图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933A-D74E-402F-8E64-2913DF22F1AE}" type="datetime1">
              <a:rPr lang="zh-CN" altLang="en-US" smtClean="0"/>
              <a:pPr/>
              <a:t>17/6/5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北京大学信息科学技术学院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12B5C9A4-DF40-4C20-BCFD-72076B3132F8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90" y="1510410"/>
            <a:ext cx="2616765" cy="441301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8762"/>
              </p:ext>
            </p:extLst>
          </p:nvPr>
        </p:nvGraphicFramePr>
        <p:xfrm>
          <a:off x="4268045" y="2890298"/>
          <a:ext cx="2035219" cy="2164767"/>
        </p:xfrm>
        <a:graphic>
          <a:graphicData uri="http://schemas.openxmlformats.org/drawingml/2006/table">
            <a:tbl>
              <a:tblPr firstRow="1" bandRow="1"/>
              <a:tblGrid>
                <a:gridCol w="644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4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6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5037">
                <a:tc grid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Custom BMKMapView</a:t>
                      </a:r>
                      <a:endParaRPr lang="zh-CN" sz="1100" kern="10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定制化展示历史记录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5883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 smtClean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BMKGeoCodeSearch</a:t>
                      </a:r>
                      <a:endParaRPr lang="zh-CN" sz="1100" kern="100" dirty="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得到中心点地址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AFNetworking</a:t>
                      </a:r>
                      <a:r>
                        <a:rPr lang="en-US" sz="11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(poi search)</a:t>
                      </a:r>
                      <a:endParaRPr lang="zh-CN" sz="1100" kern="100" dirty="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对中心点附近搜索历史记录</a:t>
                      </a:r>
                      <a:endParaRPr lang="zh-CN" sz="1100" kern="100" dirty="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BMKLocationService</a:t>
                      </a:r>
                      <a:endParaRPr lang="zh-CN" sz="1100" kern="10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维护用户坐标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438">
                <a:tc grid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BLS Cloud</a:t>
                      </a:r>
                      <a:r>
                        <a:rPr lang="zh-CN" sz="11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、</a:t>
                      </a:r>
                      <a:r>
                        <a:rPr lang="en-US" sz="1100" kern="10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Analyze Sever</a:t>
                      </a:r>
                      <a:endParaRPr lang="zh-CN" sz="1100" kern="100" dirty="0">
                        <a:effectLst/>
                        <a:latin typeface="Times New Roman" charset="0"/>
                        <a:ea typeface="宋体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95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mbria">
      <a:maj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otx" id="{4BB46C87-A061-4613-8CA4-4E968BE107EE}" vid="{7C6CFDB3-985C-4044-8A36-73B606F9046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399</TotalTime>
  <Words>599</Words>
  <Application>Microsoft Macintosh PowerPoint</Application>
  <PresentationFormat>宽屏</PresentationFormat>
  <Paragraphs>177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Cambria</vt:lpstr>
      <vt:lpstr>Century Gothic</vt:lpstr>
      <vt:lpstr>Times New Roman</vt:lpstr>
      <vt:lpstr>等线</vt:lpstr>
      <vt:lpstr>黑体</vt:lpstr>
      <vt:lpstr>宋体</vt:lpstr>
      <vt:lpstr>Arial</vt:lpstr>
      <vt:lpstr>Office 主题​​</vt:lpstr>
      <vt:lpstr>BlueBell</vt:lpstr>
      <vt:lpstr>目录</vt:lpstr>
      <vt:lpstr>背景意义</vt:lpstr>
      <vt:lpstr>背景</vt:lpstr>
      <vt:lpstr>工作内容</vt:lpstr>
      <vt:lpstr>技术挑战</vt:lpstr>
      <vt:lpstr>实验原理</vt:lpstr>
      <vt:lpstr>开发环境</vt:lpstr>
      <vt:lpstr>系统框图</vt:lpstr>
      <vt:lpstr>系统框图</vt:lpstr>
      <vt:lpstr>实验内容</vt:lpstr>
      <vt:lpstr>技术方案</vt:lpstr>
      <vt:lpstr>实验步骤</vt:lpstr>
      <vt:lpstr>实验步骤</vt:lpstr>
      <vt:lpstr>实验步骤</vt:lpstr>
      <vt:lpstr>实验步骤</vt:lpstr>
      <vt:lpstr>实验结果</vt:lpstr>
      <vt:lpstr>结果分析</vt:lpstr>
      <vt:lpstr>结果分析</vt:lpstr>
      <vt:lpstr>工作总结</vt:lpstr>
      <vt:lpstr>工作总结</vt:lpstr>
      <vt:lpstr>Thank you for your attention！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Emery</dc:creator>
  <cp:lastModifiedBy>935400732@qq.com</cp:lastModifiedBy>
  <cp:revision>112</cp:revision>
  <dcterms:created xsi:type="dcterms:W3CDTF">2017-03-09T07:34:26Z</dcterms:created>
  <dcterms:modified xsi:type="dcterms:W3CDTF">2017-06-05T02:10:26Z</dcterms:modified>
</cp:coreProperties>
</file>